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1" r:id="rId2"/>
    <p:sldId id="263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28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6pPr>
    <a:lvl7pPr marL="2743200" algn="l" defTabSz="457200" rtl="0" eaLnBrk="1" latinLnBrk="0" hangingPunct="1">
      <a:defRPr sz="28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7pPr>
    <a:lvl8pPr marL="3200400" algn="l" defTabSz="457200" rtl="0" eaLnBrk="1" latinLnBrk="0" hangingPunct="1">
      <a:defRPr sz="28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8pPr>
    <a:lvl9pPr marL="3657600" algn="l" defTabSz="457200" rtl="0" eaLnBrk="1" latinLnBrk="0" hangingPunct="1">
      <a:defRPr sz="28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400"/>
    <a:srgbClr val="19C654"/>
    <a:srgbClr val="008954"/>
    <a:srgbClr val="5D0C7B"/>
    <a:srgbClr val="A2007C"/>
    <a:srgbClr val="7DC622"/>
    <a:srgbClr val="BE1128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47" autoAdjust="0"/>
    <p:restoredTop sz="95377" autoAdjust="0"/>
  </p:normalViewPr>
  <p:slideViewPr>
    <p:cSldViewPr>
      <p:cViewPr>
        <p:scale>
          <a:sx n="75" d="100"/>
          <a:sy n="75" d="100"/>
        </p:scale>
        <p:origin x="-738" y="-636"/>
      </p:cViewPr>
      <p:guideLst>
        <p:guide orient="horz" pos="3854"/>
        <p:guide orient="horz" pos="336"/>
        <p:guide orient="horz" pos="912"/>
        <p:guide orient="horz" pos="1368"/>
        <p:guide pos="4944"/>
        <p:guide pos="288"/>
        <p:guide pos="4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1740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nl-NL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5FF3F94-2C1D-934C-927F-9BE8744C54E4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14277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nl-NL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opmaakprofielen van de modeltekst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F691B67-87CF-FC4E-8580-B9C82EA89A46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61822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531083-613F-3F49-B9E4-A5C615BC0668}" type="slidenum">
              <a:rPr lang="nl-NL"/>
              <a:pPr/>
              <a:t>1</a:t>
            </a:fld>
            <a:endParaRPr lang="nl-NL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1754188"/>
            <a:ext cx="6477000" cy="1600200"/>
          </a:xfrm>
        </p:spPr>
        <p:txBody>
          <a:bodyPr anchor="t"/>
          <a:lstStyle>
            <a:lvl1pPr>
              <a:defRPr sz="4800"/>
            </a:lvl1pPr>
          </a:lstStyle>
          <a:p>
            <a:pPr lvl="0"/>
            <a:r>
              <a:rPr lang="nl-NL" noProof="0" smtClean="0"/>
              <a:t>Klik om het opmaakprofiel van de modeltitel te bewerken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38563"/>
            <a:ext cx="6477000" cy="763587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i="1"/>
            </a:lvl1pPr>
          </a:lstStyle>
          <a:p>
            <a:pPr lvl="0"/>
            <a:r>
              <a:rPr lang="en-US" noProof="0" smtClean="0"/>
              <a:t>Ruimte voor na(a)m(en) van spreker(s)</a:t>
            </a:r>
          </a:p>
          <a:p>
            <a:pPr lvl="0"/>
            <a:r>
              <a:rPr lang="en-US" noProof="0" smtClean="0"/>
              <a:t>(24 pt, arial, cursief)</a:t>
            </a:r>
            <a:endParaRPr lang="nl-NL" noProof="0" smtClean="0"/>
          </a:p>
        </p:txBody>
      </p:sp>
      <p:sp>
        <p:nvSpPr>
          <p:cNvPr id="36875" name="Rectangle 11"/>
          <p:cNvSpPr>
            <a:spLocks noGrp="1" noChangeArrowheads="1"/>
          </p:cNvSpPr>
          <p:nvPr>
            <p:ph type="ftr" sz="quarter" idx="3"/>
          </p:nvPr>
        </p:nvSpPr>
        <p:spPr>
          <a:xfrm>
            <a:off x="446088" y="6550025"/>
            <a:ext cx="7402512" cy="3079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Ruimte voor voettekst</a:t>
            </a:r>
            <a:endParaRPr lang="nl-NL"/>
          </a:p>
        </p:txBody>
      </p:sp>
      <p:sp>
        <p:nvSpPr>
          <p:cNvPr id="36876" name="Rectangle 1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839200" y="6550025"/>
            <a:ext cx="304800" cy="304800"/>
          </a:xfrm>
        </p:spPr>
        <p:txBody>
          <a:bodyPr/>
          <a:lstStyle>
            <a:lvl1pPr>
              <a:defRPr/>
            </a:lvl1pPr>
          </a:lstStyle>
          <a:p>
            <a:fld id="{70E39478-2AE5-A647-9BA6-A39B29AF4C44}" type="slidenum">
              <a:rPr lang="nl-NL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Klik om de tekststijl van het model te bewerken</a:t>
            </a:r>
          </a:p>
          <a:p>
            <a:pPr lvl="1"/>
            <a:r>
              <a:rPr lang="x-none" smtClean="0"/>
              <a:t>Tweede niveau</a:t>
            </a:r>
          </a:p>
          <a:p>
            <a:pPr lvl="2"/>
            <a:r>
              <a:rPr lang="x-none" smtClean="0"/>
              <a:t>Derde niveau</a:t>
            </a:r>
          </a:p>
          <a:p>
            <a:pPr lvl="3"/>
            <a:r>
              <a:rPr lang="x-none" smtClean="0"/>
              <a:t>Vierde niveau</a:t>
            </a:r>
          </a:p>
          <a:p>
            <a:pPr lvl="4"/>
            <a:r>
              <a:rPr lang="x-none" smtClean="0"/>
              <a:t>Vijfde niveau</a:t>
            </a:r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Ruimte voor voettekst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AF37C7D-EF3B-3E4F-83EF-62C4160A8D1E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1829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057900" y="609600"/>
            <a:ext cx="1790700" cy="5562600"/>
          </a:xfrm>
        </p:spPr>
        <p:txBody>
          <a:bodyPr vert="eaVert"/>
          <a:lstStyle/>
          <a:p>
            <a:r>
              <a:rPr lang="x-none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219700" cy="5562600"/>
          </a:xfrm>
        </p:spPr>
        <p:txBody>
          <a:bodyPr vert="eaVert"/>
          <a:lstStyle/>
          <a:p>
            <a:pPr lvl="0"/>
            <a:r>
              <a:rPr lang="x-none" smtClean="0"/>
              <a:t>Klik om de tekststijl van het model te bewerken</a:t>
            </a:r>
          </a:p>
          <a:p>
            <a:pPr lvl="1"/>
            <a:r>
              <a:rPr lang="x-none" smtClean="0"/>
              <a:t>Tweede niveau</a:t>
            </a:r>
          </a:p>
          <a:p>
            <a:pPr lvl="2"/>
            <a:r>
              <a:rPr lang="x-none" smtClean="0"/>
              <a:t>Derde niveau</a:t>
            </a:r>
          </a:p>
          <a:p>
            <a:pPr lvl="3"/>
            <a:r>
              <a:rPr lang="x-none" smtClean="0"/>
              <a:t>Vierde niveau</a:t>
            </a:r>
          </a:p>
          <a:p>
            <a:pPr lvl="4"/>
            <a:r>
              <a:rPr lang="x-none" smtClean="0"/>
              <a:t>Vijfde niveau</a:t>
            </a:r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Ruimte voor voettekst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626A435-CE7F-484E-A5BC-4D3641BCF232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3560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Klik om de tekststijl van het model te bewerken</a:t>
            </a:r>
          </a:p>
          <a:p>
            <a:pPr lvl="1"/>
            <a:r>
              <a:rPr lang="x-none" smtClean="0"/>
              <a:t>Tweede niveau</a:t>
            </a:r>
          </a:p>
          <a:p>
            <a:pPr lvl="2"/>
            <a:r>
              <a:rPr lang="x-none" smtClean="0"/>
              <a:t>Derde niveau</a:t>
            </a:r>
          </a:p>
          <a:p>
            <a:pPr lvl="3"/>
            <a:r>
              <a:rPr lang="x-none" smtClean="0"/>
              <a:t>Vierde niveau</a:t>
            </a:r>
          </a:p>
          <a:p>
            <a:pPr lvl="4"/>
            <a:r>
              <a:rPr lang="x-none" smtClean="0"/>
              <a:t>Vijfde niveau</a:t>
            </a:r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Ruimte voor voettekst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0129B3B-0695-BE47-9341-D222B8BE9F0E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3719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x-none" smtClean="0"/>
              <a:t>Klik om de tekststijl van het model te bewerken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Ruimte voor voettekst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FF294A2-88DB-034C-B61C-FC229EC335AD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4783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85800" y="1870075"/>
            <a:ext cx="3505200" cy="4302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Klik om de tekststijl van het model te bewerken</a:t>
            </a:r>
          </a:p>
          <a:p>
            <a:pPr lvl="1"/>
            <a:r>
              <a:rPr lang="x-none" smtClean="0"/>
              <a:t>Tweede niveau</a:t>
            </a:r>
          </a:p>
          <a:p>
            <a:pPr lvl="2"/>
            <a:r>
              <a:rPr lang="x-none" smtClean="0"/>
              <a:t>Derde niveau</a:t>
            </a:r>
          </a:p>
          <a:p>
            <a:pPr lvl="3"/>
            <a:r>
              <a:rPr lang="x-none" smtClean="0"/>
              <a:t>Vierde niveau</a:t>
            </a:r>
          </a:p>
          <a:p>
            <a:pPr lvl="4"/>
            <a:r>
              <a:rPr lang="x-none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343400" y="1870075"/>
            <a:ext cx="3505200" cy="4302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Klik om de tekststijl van het model te bewerken</a:t>
            </a:r>
          </a:p>
          <a:p>
            <a:pPr lvl="1"/>
            <a:r>
              <a:rPr lang="x-none" smtClean="0"/>
              <a:t>Tweede niveau</a:t>
            </a:r>
          </a:p>
          <a:p>
            <a:pPr lvl="2"/>
            <a:r>
              <a:rPr lang="x-none" smtClean="0"/>
              <a:t>Derde niveau</a:t>
            </a:r>
          </a:p>
          <a:p>
            <a:pPr lvl="3"/>
            <a:r>
              <a:rPr lang="x-none" smtClean="0"/>
              <a:t>Vierde niveau</a:t>
            </a:r>
          </a:p>
          <a:p>
            <a:pPr lvl="4"/>
            <a:r>
              <a:rPr lang="x-none" smtClean="0"/>
              <a:t>Vijfde niveau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Ruimte voor voettekst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67D15E4-C6B2-2840-9130-600F5200DBA0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8934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x-none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Klik om de tekststijl van het model te bewerken</a:t>
            </a:r>
          </a:p>
          <a:p>
            <a:pPr lvl="1"/>
            <a:r>
              <a:rPr lang="x-none" smtClean="0"/>
              <a:t>Tweede niveau</a:t>
            </a:r>
          </a:p>
          <a:p>
            <a:pPr lvl="2"/>
            <a:r>
              <a:rPr lang="x-none" smtClean="0"/>
              <a:t>Derde niveau</a:t>
            </a:r>
          </a:p>
          <a:p>
            <a:pPr lvl="3"/>
            <a:r>
              <a:rPr lang="x-none" smtClean="0"/>
              <a:t>Vierde niveau</a:t>
            </a:r>
          </a:p>
          <a:p>
            <a:pPr lvl="4"/>
            <a:r>
              <a:rPr lang="x-none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Klik om de tekststijl van het model te bewerken</a:t>
            </a:r>
          </a:p>
          <a:p>
            <a:pPr lvl="1"/>
            <a:r>
              <a:rPr lang="x-none" smtClean="0"/>
              <a:t>Tweede niveau</a:t>
            </a:r>
          </a:p>
          <a:p>
            <a:pPr lvl="2"/>
            <a:r>
              <a:rPr lang="x-none" smtClean="0"/>
              <a:t>Derde niveau</a:t>
            </a:r>
          </a:p>
          <a:p>
            <a:pPr lvl="3"/>
            <a:r>
              <a:rPr lang="x-none" smtClean="0"/>
              <a:t>Vierde niveau</a:t>
            </a:r>
          </a:p>
          <a:p>
            <a:pPr lvl="4"/>
            <a:r>
              <a:rPr lang="x-none" smtClean="0"/>
              <a:t>Vijfde niveau</a:t>
            </a:r>
            <a:endParaRPr lang="nl-NL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Ruimte voor voettekst</a:t>
            </a:r>
            <a:endParaRPr lang="nl-NL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093F691-5021-8F4A-BCB4-C80E29627C58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5237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Titelstijl van model bewerken</a:t>
            </a:r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Ruimte voor voettekst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8CAACA7-68A8-1249-B749-ECBEF38B32C8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2141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Ruimte voor voettekst</a:t>
            </a:r>
            <a:endParaRPr lang="nl-NL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9200C38-E5BA-9E4B-B977-96A9EA79E0D1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9198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x-none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Klik om de tekststijl van het model te bewerken</a:t>
            </a:r>
          </a:p>
          <a:p>
            <a:pPr lvl="1"/>
            <a:r>
              <a:rPr lang="x-none" smtClean="0"/>
              <a:t>Tweede niveau</a:t>
            </a:r>
          </a:p>
          <a:p>
            <a:pPr lvl="2"/>
            <a:r>
              <a:rPr lang="x-none" smtClean="0"/>
              <a:t>Derde niveau</a:t>
            </a:r>
          </a:p>
          <a:p>
            <a:pPr lvl="3"/>
            <a:r>
              <a:rPr lang="x-none" smtClean="0"/>
              <a:t>Vierde niveau</a:t>
            </a:r>
          </a:p>
          <a:p>
            <a:pPr lvl="4"/>
            <a:r>
              <a:rPr lang="x-none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Klik om de tekststijl van het model te bewerken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Ruimte voor voettekst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9B0C28-D633-544C-8CBF-AF620CD18A00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5698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x-none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Klik om de tekststijl van het model te bewerken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Ruimte voor voettekst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E39E05B-A6D8-4C41-BA71-548593FE7B97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4842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162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Klik om een titel te maken</a:t>
            </a:r>
            <a:br>
              <a:rPr lang="en-US"/>
            </a:br>
            <a:r>
              <a:rPr lang="en-US"/>
              <a:t>(Arial, min 36pt bold)</a:t>
            </a:r>
            <a:endParaRPr lang="nl-NL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70075"/>
            <a:ext cx="7162800" cy="430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</a:p>
          <a:p>
            <a:pPr lvl="4"/>
            <a:endParaRPr lang="nl-NL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6088" y="6553200"/>
            <a:ext cx="7402512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r>
              <a:rPr lang="en-US"/>
              <a:t>Ruimte voor voettekst</a:t>
            </a:r>
            <a:endParaRPr lang="nl-NL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39200" y="6553200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fld id="{A2A32635-360D-3047-9FC8-D9DCBAD13FAE}" type="slidenum">
              <a:rPr lang="nl-NL"/>
              <a:pPr/>
              <a:t>‹#›</a:t>
            </a:fld>
            <a:endParaRPr lang="nl-NL"/>
          </a:p>
        </p:txBody>
      </p:sp>
      <p:pic>
        <p:nvPicPr>
          <p:cNvPr id="1044" name="Picture 20" descr="V:\Dimphy\Projecten\Huisstijl CROW\Powerpoint\Voorstel_Inpladi\ppt aangepast 2\Logo_pp_klein.jp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9650" y="298450"/>
            <a:ext cx="2921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-"/>
        <a:defRPr sz="2400">
          <a:solidFill>
            <a:schemeClr val="bg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Char char="-"/>
        <a:defRPr sz="2400">
          <a:solidFill>
            <a:schemeClr val="bg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-"/>
        <a:defRPr sz="2400">
          <a:solidFill>
            <a:schemeClr val="bg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-"/>
        <a:defRPr sz="2400">
          <a:solidFill>
            <a:schemeClr val="bg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-"/>
        <a:defRPr sz="2400">
          <a:solidFill>
            <a:schemeClr val="bg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-"/>
        <a:defRPr sz="2400">
          <a:solidFill>
            <a:schemeClr val="bg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-"/>
        <a:defRPr sz="2400">
          <a:solidFill>
            <a:schemeClr val="bg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-"/>
        <a:defRPr sz="24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1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83DFB055-BAE9-0640-A14D-CFAB32323250}" type="slidenum">
              <a:rPr lang="nl-NL"/>
              <a:pPr/>
              <a:t>1</a:t>
            </a:fld>
            <a:endParaRPr lang="nl-NL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1981200"/>
            <a:ext cx="7304856" cy="1676400"/>
          </a:xfrm>
        </p:spPr>
        <p:txBody>
          <a:bodyPr/>
          <a:lstStyle/>
          <a:p>
            <a:r>
              <a:rPr lang="en-US" dirty="0" err="1" smtClean="0"/>
              <a:t>Werkgroep</a:t>
            </a:r>
            <a:r>
              <a:rPr lang="en-US" dirty="0" smtClean="0"/>
              <a:t> </a:t>
            </a:r>
            <a:r>
              <a:rPr lang="en-US" dirty="0" err="1" smtClean="0"/>
              <a:t>gladheid-bestrijding</a:t>
            </a:r>
            <a:r>
              <a:rPr lang="en-US" dirty="0" smtClean="0"/>
              <a:t> op </a:t>
            </a:r>
            <a:r>
              <a:rPr lang="en-US" dirty="0" err="1" smtClean="0"/>
              <a:t>fietspaden</a:t>
            </a:r>
            <a:endParaRPr lang="nl-NL" dirty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35388"/>
            <a:ext cx="6477000" cy="836612"/>
          </a:xfrm>
        </p:spPr>
        <p:txBody>
          <a:bodyPr/>
          <a:lstStyle/>
          <a:p>
            <a:pPr>
              <a:lnSpc>
                <a:spcPts val="2600"/>
              </a:lnSpc>
              <a:spcBef>
                <a:spcPts val="100"/>
              </a:spcBef>
            </a:pPr>
            <a:r>
              <a:rPr lang="en-US" dirty="0" smtClean="0"/>
              <a:t>Mark </a:t>
            </a:r>
            <a:r>
              <a:rPr lang="en-US" dirty="0" err="1" smtClean="0"/>
              <a:t>Alblas</a:t>
            </a:r>
            <a:r>
              <a:rPr lang="en-US" dirty="0" smtClean="0"/>
              <a:t> (Meteo Consult)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7FD280-10F5-D941-BDC5-5CA5CEE4095D}" type="slidenum">
              <a:rPr lang="nl-NL"/>
              <a:pPr/>
              <a:t>10</a:t>
            </a:fld>
            <a:endParaRPr lang="nl-NL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44824"/>
            <a:ext cx="7162800" cy="3565376"/>
          </a:xfrm>
          <a:noFill/>
          <a:ln/>
        </p:spPr>
        <p:txBody>
          <a:bodyPr/>
          <a:lstStyle/>
          <a:p>
            <a:endParaRPr lang="nl-NL" dirty="0"/>
          </a:p>
        </p:txBody>
      </p:sp>
      <p:sp>
        <p:nvSpPr>
          <p:cNvPr id="51208" name="Text Box 8"/>
          <p:cNvSpPr txBox="1">
            <a:spLocks noChangeArrowheads="1"/>
          </p:cNvSpPr>
          <p:nvPr/>
        </p:nvSpPr>
        <p:spPr bwMode="auto">
          <a:xfrm>
            <a:off x="685800" y="431800"/>
            <a:ext cx="7242175" cy="73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eaLnBrk="0" hangingPunct="0"/>
            <a:endParaRPr lang="nl-NL" b="1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00" b="13164"/>
          <a:stretch/>
        </p:blipFill>
        <p:spPr>
          <a:xfrm>
            <a:off x="482583" y="529170"/>
            <a:ext cx="8049857" cy="5492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84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E1CA2A-67A5-7A4A-AE99-EFD4C8BD46AA}" type="slidenum">
              <a:rPr lang="nl-NL"/>
              <a:pPr/>
              <a:t>2</a:t>
            </a:fld>
            <a:endParaRPr lang="nl-NL"/>
          </a:p>
        </p:txBody>
      </p:sp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Aanleiding</a:t>
            </a:r>
            <a:endParaRPr lang="nl-NL" dirty="0"/>
          </a:p>
        </p:txBody>
      </p:sp>
      <p:sp>
        <p:nvSpPr>
          <p:cNvPr id="4915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1870075"/>
            <a:ext cx="7162800" cy="4337050"/>
          </a:xfrm>
        </p:spPr>
        <p:txBody>
          <a:bodyPr/>
          <a:lstStyle/>
          <a:p>
            <a:r>
              <a:rPr lang="en-US" dirty="0" smtClean="0"/>
              <a:t>Winters 2010 en 2011</a:t>
            </a:r>
          </a:p>
          <a:p>
            <a:pPr lvl="1"/>
            <a:r>
              <a:rPr lang="en-US" dirty="0" err="1" smtClean="0"/>
              <a:t>Veel</a:t>
            </a:r>
            <a:r>
              <a:rPr lang="en-US" dirty="0" smtClean="0"/>
              <a:t> </a:t>
            </a:r>
            <a:r>
              <a:rPr lang="en-US" dirty="0" err="1" smtClean="0"/>
              <a:t>sneeuw</a:t>
            </a:r>
            <a:endParaRPr lang="en-US" dirty="0" smtClean="0"/>
          </a:p>
          <a:p>
            <a:pPr lvl="1"/>
            <a:r>
              <a:rPr lang="en-US" dirty="0" err="1" smtClean="0"/>
              <a:t>Veel</a:t>
            </a:r>
            <a:r>
              <a:rPr lang="en-US" dirty="0" smtClean="0"/>
              <a:t> </a:t>
            </a:r>
            <a:r>
              <a:rPr lang="en-US" dirty="0" err="1" smtClean="0"/>
              <a:t>ongemakken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r>
              <a:rPr lang="en-US" dirty="0" smtClean="0"/>
              <a:t> </a:t>
            </a:r>
            <a:r>
              <a:rPr lang="en-US" dirty="0" err="1" smtClean="0"/>
              <a:t>fietsers</a:t>
            </a:r>
            <a:endParaRPr lang="en-US" dirty="0" smtClean="0"/>
          </a:p>
          <a:p>
            <a:pPr lvl="1"/>
            <a:r>
              <a:rPr lang="en-US" dirty="0" err="1" smtClean="0"/>
              <a:t>Veel</a:t>
            </a:r>
            <a:r>
              <a:rPr lang="en-US" dirty="0" smtClean="0"/>
              <a:t> </a:t>
            </a:r>
            <a:r>
              <a:rPr lang="en-US" dirty="0" err="1" smtClean="0"/>
              <a:t>kritiek</a:t>
            </a:r>
            <a:r>
              <a:rPr lang="en-US" dirty="0" smtClean="0"/>
              <a:t> op </a:t>
            </a:r>
            <a:r>
              <a:rPr lang="en-US" dirty="0" err="1" smtClean="0"/>
              <a:t>gladheidsbestrijding</a:t>
            </a:r>
            <a:r>
              <a:rPr lang="en-US" dirty="0" smtClean="0"/>
              <a:t> op </a:t>
            </a:r>
            <a:r>
              <a:rPr lang="en-US" dirty="0" err="1" smtClean="0"/>
              <a:t>fietspaden</a:t>
            </a:r>
            <a:endParaRPr lang="en-US" dirty="0" smtClean="0"/>
          </a:p>
          <a:p>
            <a:pPr lvl="1"/>
            <a:endParaRPr lang="nl-NL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950717"/>
            <a:ext cx="4003266" cy="24155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E1CA2A-67A5-7A4A-AE99-EFD4C8BD46AA}" type="slidenum">
              <a:rPr lang="nl-NL"/>
              <a:pPr/>
              <a:t>3</a:t>
            </a:fld>
            <a:endParaRPr lang="nl-NL"/>
          </a:p>
        </p:txBody>
      </p:sp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Werkgroep</a:t>
            </a:r>
            <a:endParaRPr lang="nl-NL" dirty="0"/>
          </a:p>
        </p:txBody>
      </p:sp>
      <p:sp>
        <p:nvSpPr>
          <p:cNvPr id="4915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1870075"/>
            <a:ext cx="7162800" cy="4337050"/>
          </a:xfrm>
        </p:spPr>
        <p:txBody>
          <a:bodyPr/>
          <a:lstStyle/>
          <a:p>
            <a:r>
              <a:rPr lang="en-US" dirty="0" err="1" smtClean="0"/>
              <a:t>Gestart</a:t>
            </a:r>
            <a:r>
              <a:rPr lang="en-US" dirty="0" smtClean="0"/>
              <a:t> </a:t>
            </a:r>
            <a:r>
              <a:rPr lang="en-US" dirty="0" err="1" smtClean="0"/>
              <a:t>voorjaar</a:t>
            </a:r>
            <a:r>
              <a:rPr lang="en-US" dirty="0" smtClean="0"/>
              <a:t> 2011</a:t>
            </a:r>
          </a:p>
          <a:p>
            <a:r>
              <a:rPr lang="en-US" dirty="0" err="1" smtClean="0"/>
              <a:t>Vertegenwoordigers</a:t>
            </a:r>
            <a:r>
              <a:rPr lang="en-US" dirty="0" smtClean="0"/>
              <a:t> van:</a:t>
            </a:r>
          </a:p>
          <a:p>
            <a:pPr lvl="1"/>
            <a:r>
              <a:rPr lang="en-US" dirty="0" err="1" smtClean="0"/>
              <a:t>Gemeentes</a:t>
            </a:r>
            <a:r>
              <a:rPr lang="en-US" dirty="0" smtClean="0"/>
              <a:t> (4)</a:t>
            </a:r>
          </a:p>
          <a:p>
            <a:pPr lvl="1"/>
            <a:r>
              <a:rPr lang="en-US" dirty="0" err="1" smtClean="0"/>
              <a:t>Provincies</a:t>
            </a:r>
            <a:r>
              <a:rPr lang="en-US" dirty="0" smtClean="0"/>
              <a:t> (2)</a:t>
            </a:r>
          </a:p>
          <a:p>
            <a:pPr lvl="1"/>
            <a:r>
              <a:rPr lang="en-US" dirty="0" smtClean="0"/>
              <a:t>OMRIN</a:t>
            </a:r>
          </a:p>
          <a:p>
            <a:pPr lvl="1"/>
            <a:r>
              <a:rPr lang="en-US" dirty="0" err="1" smtClean="0"/>
              <a:t>Aebi</a:t>
            </a:r>
            <a:r>
              <a:rPr lang="en-US" dirty="0" smtClean="0"/>
              <a:t> Schmidt</a:t>
            </a:r>
          </a:p>
          <a:p>
            <a:pPr lvl="1"/>
            <a:r>
              <a:rPr lang="en-US" dirty="0" smtClean="0"/>
              <a:t>Meteo Consult</a:t>
            </a:r>
          </a:p>
          <a:p>
            <a:pPr lvl="1"/>
            <a:r>
              <a:rPr lang="en-US" dirty="0" err="1" smtClean="0"/>
              <a:t>Fietsersbond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3392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7FD280-10F5-D941-BDC5-5CA5CEE4095D}" type="slidenum">
              <a:rPr lang="nl-NL"/>
              <a:pPr/>
              <a:t>4</a:t>
            </a:fld>
            <a:endParaRPr lang="nl-NL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162800" cy="3962400"/>
          </a:xfrm>
          <a:noFill/>
          <a:ln/>
        </p:spPr>
        <p:txBody>
          <a:bodyPr/>
          <a:lstStyle/>
          <a:p>
            <a:r>
              <a:rPr lang="en-US" dirty="0" err="1" smtClean="0"/>
              <a:t>Vergroten</a:t>
            </a:r>
            <a:r>
              <a:rPr lang="en-US" dirty="0" smtClean="0"/>
              <a:t> </a:t>
            </a:r>
            <a:r>
              <a:rPr lang="en-US" dirty="0" err="1" smtClean="0"/>
              <a:t>kennis</a:t>
            </a:r>
            <a:r>
              <a:rPr lang="en-US" dirty="0" smtClean="0"/>
              <a:t> </a:t>
            </a:r>
            <a:r>
              <a:rPr lang="en-US" dirty="0" err="1" smtClean="0"/>
              <a:t>bij</a:t>
            </a:r>
            <a:r>
              <a:rPr lang="en-US" dirty="0" smtClean="0"/>
              <a:t> </a:t>
            </a:r>
            <a:r>
              <a:rPr lang="en-US" dirty="0" err="1" smtClean="0"/>
              <a:t>beheerders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Praktische</a:t>
            </a:r>
            <a:r>
              <a:rPr lang="en-US" dirty="0" smtClean="0"/>
              <a:t> </a:t>
            </a:r>
            <a:r>
              <a:rPr lang="en-US" dirty="0" err="1" smtClean="0"/>
              <a:t>adviezen</a:t>
            </a:r>
            <a:r>
              <a:rPr lang="en-US" dirty="0" smtClean="0"/>
              <a:t> </a:t>
            </a:r>
            <a:r>
              <a:rPr lang="en-US" dirty="0" err="1" smtClean="0"/>
              <a:t>bij</a:t>
            </a:r>
            <a:r>
              <a:rPr lang="en-US" dirty="0" smtClean="0"/>
              <a:t> </a:t>
            </a:r>
            <a:r>
              <a:rPr lang="en-US" dirty="0" err="1" smtClean="0"/>
              <a:t>verschillende</a:t>
            </a:r>
            <a:r>
              <a:rPr lang="en-US" dirty="0" smtClean="0"/>
              <a:t> </a:t>
            </a:r>
            <a:r>
              <a:rPr lang="en-US" dirty="0" err="1" smtClean="0"/>
              <a:t>winterse</a:t>
            </a:r>
            <a:r>
              <a:rPr lang="en-US" dirty="0" smtClean="0"/>
              <a:t> </a:t>
            </a:r>
            <a:r>
              <a:rPr lang="en-US" dirty="0" err="1" smtClean="0"/>
              <a:t>omstandigheden</a:t>
            </a:r>
            <a:r>
              <a:rPr lang="en-US" dirty="0" smtClean="0"/>
              <a:t> over:</a:t>
            </a:r>
          </a:p>
          <a:p>
            <a:pPr lvl="1"/>
            <a:r>
              <a:rPr lang="en-US" dirty="0" err="1" smtClean="0"/>
              <a:t>Methodes</a:t>
            </a:r>
            <a:endParaRPr lang="en-US" dirty="0" smtClean="0"/>
          </a:p>
          <a:p>
            <a:pPr lvl="1"/>
            <a:r>
              <a:rPr lang="en-US" dirty="0" err="1" smtClean="0"/>
              <a:t>Doseringen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Praktische</a:t>
            </a:r>
            <a:r>
              <a:rPr lang="en-US" dirty="0" smtClean="0"/>
              <a:t> </a:t>
            </a:r>
            <a:r>
              <a:rPr lang="en-US" dirty="0" err="1" smtClean="0"/>
              <a:t>handreikingen</a:t>
            </a:r>
            <a:r>
              <a:rPr lang="en-US" dirty="0" smtClean="0"/>
              <a:t> </a:t>
            </a:r>
            <a:r>
              <a:rPr lang="en-US" dirty="0" err="1" smtClean="0"/>
              <a:t>beleid</a:t>
            </a:r>
            <a:r>
              <a:rPr lang="en-US" dirty="0" smtClean="0"/>
              <a:t>- en </a:t>
            </a:r>
            <a:r>
              <a:rPr lang="en-US" dirty="0" err="1" smtClean="0"/>
              <a:t>uitvoeringsplannen</a:t>
            </a:r>
            <a:endParaRPr lang="en-US" dirty="0" smtClean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nl-NL" dirty="0"/>
          </a:p>
        </p:txBody>
      </p:sp>
      <p:sp>
        <p:nvSpPr>
          <p:cNvPr id="51208" name="Text Box 8"/>
          <p:cNvSpPr txBox="1">
            <a:spLocks noChangeArrowheads="1"/>
          </p:cNvSpPr>
          <p:nvPr/>
        </p:nvSpPr>
        <p:spPr bwMode="auto">
          <a:xfrm>
            <a:off x="685800" y="431800"/>
            <a:ext cx="7242175" cy="73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eaLnBrk="0" hangingPunct="0"/>
            <a:r>
              <a:rPr lang="en-US" sz="3600" b="1" dirty="0" err="1" smtClean="0">
                <a:solidFill>
                  <a:schemeClr val="bg1"/>
                </a:solidFill>
                <a:latin typeface="Arial" charset="0"/>
              </a:rPr>
              <a:t>Doel</a:t>
            </a:r>
            <a:r>
              <a:rPr lang="en-US" sz="3600" b="1" dirty="0" smtClean="0">
                <a:solidFill>
                  <a:schemeClr val="bg1"/>
                </a:solidFill>
                <a:latin typeface="Arial" charset="0"/>
              </a:rPr>
              <a:t> van de </a:t>
            </a:r>
            <a:r>
              <a:rPr lang="en-US" sz="3600" b="1" dirty="0" err="1" smtClean="0">
                <a:solidFill>
                  <a:schemeClr val="bg1"/>
                </a:solidFill>
                <a:latin typeface="Arial" charset="0"/>
              </a:rPr>
              <a:t>werkgroep</a:t>
            </a:r>
            <a:endParaRPr lang="nl-NL" b="1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76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E1CA2A-67A5-7A4A-AE99-EFD4C8BD46AA}" type="slidenum">
              <a:rPr lang="nl-NL"/>
              <a:pPr/>
              <a:t>5</a:t>
            </a:fld>
            <a:endParaRPr lang="nl-NL"/>
          </a:p>
        </p:txBody>
      </p:sp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Onderzoeken</a:t>
            </a:r>
            <a:endParaRPr lang="nl-NL" dirty="0"/>
          </a:p>
        </p:txBody>
      </p:sp>
      <p:sp>
        <p:nvSpPr>
          <p:cNvPr id="4915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1870075"/>
            <a:ext cx="7162800" cy="433705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err="1" smtClean="0"/>
              <a:t>Vergelijking</a:t>
            </a:r>
            <a:r>
              <a:rPr lang="en-US" dirty="0" smtClean="0"/>
              <a:t> </a:t>
            </a:r>
            <a:r>
              <a:rPr lang="en-US" dirty="0" err="1" smtClean="0"/>
              <a:t>methodes</a:t>
            </a:r>
            <a:r>
              <a:rPr lang="en-US" dirty="0" smtClean="0"/>
              <a:t> en </a:t>
            </a:r>
            <a:r>
              <a:rPr lang="en-US" dirty="0" err="1" smtClean="0"/>
              <a:t>doseringen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Vergelijking</a:t>
            </a:r>
            <a:r>
              <a:rPr lang="en-US" dirty="0" smtClean="0"/>
              <a:t> </a:t>
            </a:r>
            <a:r>
              <a:rPr lang="en-US" dirty="0" err="1" smtClean="0"/>
              <a:t>temperatuur</a:t>
            </a:r>
            <a:r>
              <a:rPr lang="en-US" dirty="0" smtClean="0"/>
              <a:t>- en </a:t>
            </a:r>
            <a:r>
              <a:rPr lang="en-US" dirty="0" err="1" smtClean="0"/>
              <a:t>zoutgedrag</a:t>
            </a:r>
            <a:r>
              <a:rPr lang="en-US" dirty="0" smtClean="0"/>
              <a:t> </a:t>
            </a:r>
            <a:r>
              <a:rPr lang="en-US" dirty="0" err="1" smtClean="0"/>
              <a:t>rijbanen</a:t>
            </a:r>
            <a:r>
              <a:rPr lang="en-US" dirty="0" smtClean="0"/>
              <a:t> en </a:t>
            </a:r>
            <a:r>
              <a:rPr lang="en-US" dirty="0" err="1" smtClean="0"/>
              <a:t>fietspaden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2267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7FD280-10F5-D941-BDC5-5CA5CEE4095D}" type="slidenum">
              <a:rPr lang="nl-NL"/>
              <a:pPr/>
              <a:t>6</a:t>
            </a:fld>
            <a:endParaRPr lang="nl-NL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162800" cy="3962400"/>
          </a:xfrm>
          <a:noFill/>
          <a:ln/>
        </p:spPr>
        <p:txBody>
          <a:bodyPr/>
          <a:lstStyle/>
          <a:p>
            <a:r>
              <a:rPr lang="en-US" dirty="0" err="1"/>
              <a:t>G</a:t>
            </a:r>
            <a:r>
              <a:rPr lang="en-US" dirty="0" err="1" smtClean="0"/>
              <a:t>emeente</a:t>
            </a:r>
            <a:r>
              <a:rPr lang="en-US" dirty="0" smtClean="0"/>
              <a:t> Apeldoorn</a:t>
            </a:r>
          </a:p>
          <a:p>
            <a:r>
              <a:rPr lang="en-US" dirty="0" smtClean="0"/>
              <a:t>Winter 2011 – 2012</a:t>
            </a:r>
          </a:p>
          <a:p>
            <a:r>
              <a:rPr lang="nl-NL" dirty="0" smtClean="0"/>
              <a:t>4 Proefvakken, 2 asfalt en 2 elementen</a:t>
            </a:r>
          </a:p>
          <a:p>
            <a:r>
              <a:rPr lang="nl-NL" dirty="0" smtClean="0"/>
              <a:t>Aanbrengen zout:</a:t>
            </a:r>
          </a:p>
          <a:p>
            <a:pPr lvl="1"/>
            <a:r>
              <a:rPr lang="nl-NL" dirty="0" smtClean="0"/>
              <a:t>Strooien</a:t>
            </a:r>
          </a:p>
          <a:p>
            <a:pPr lvl="1"/>
            <a:r>
              <a:rPr lang="nl-NL" dirty="0" smtClean="0"/>
              <a:t>Sproeien </a:t>
            </a:r>
          </a:p>
          <a:p>
            <a:r>
              <a:rPr lang="nl-NL" dirty="0" smtClean="0"/>
              <a:t>Verwijderen sneeuw:</a:t>
            </a:r>
          </a:p>
          <a:p>
            <a:pPr lvl="1"/>
            <a:r>
              <a:rPr lang="nl-NL" dirty="0" smtClean="0"/>
              <a:t>Ploegen</a:t>
            </a:r>
          </a:p>
          <a:p>
            <a:pPr lvl="1"/>
            <a:r>
              <a:rPr lang="nl-NL" dirty="0" smtClean="0"/>
              <a:t>Borstelen</a:t>
            </a:r>
          </a:p>
          <a:p>
            <a:r>
              <a:rPr lang="nl-NL" dirty="0" smtClean="0"/>
              <a:t>Vergelijking op basis van gemeten stroefheid </a:t>
            </a:r>
            <a:endParaRPr lang="nl-NL" dirty="0"/>
          </a:p>
        </p:txBody>
      </p:sp>
      <p:sp>
        <p:nvSpPr>
          <p:cNvPr id="51208" name="Text Box 8"/>
          <p:cNvSpPr txBox="1">
            <a:spLocks noChangeArrowheads="1"/>
          </p:cNvSpPr>
          <p:nvPr/>
        </p:nvSpPr>
        <p:spPr bwMode="auto">
          <a:xfrm>
            <a:off x="685800" y="431800"/>
            <a:ext cx="7242175" cy="73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eaLnBrk="0" hangingPunct="0"/>
            <a:r>
              <a:rPr lang="en-US" sz="3600" b="1" dirty="0" err="1" smtClean="0">
                <a:solidFill>
                  <a:schemeClr val="bg1"/>
                </a:solidFill>
                <a:latin typeface="Arial" charset="0"/>
              </a:rPr>
              <a:t>Methodes</a:t>
            </a:r>
            <a:r>
              <a:rPr lang="en-US" sz="3600" b="1" dirty="0" smtClean="0">
                <a:solidFill>
                  <a:schemeClr val="bg1"/>
                </a:solidFill>
                <a:latin typeface="Arial" charset="0"/>
              </a:rPr>
              <a:t> en </a:t>
            </a:r>
            <a:r>
              <a:rPr lang="en-US" sz="3600" b="1" dirty="0" err="1" smtClean="0">
                <a:solidFill>
                  <a:schemeClr val="bg1"/>
                </a:solidFill>
                <a:latin typeface="Arial" charset="0"/>
              </a:rPr>
              <a:t>doseringen</a:t>
            </a:r>
            <a:endParaRPr lang="nl-NL" b="1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94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7FD280-10F5-D941-BDC5-5CA5CEE4095D}" type="slidenum">
              <a:rPr lang="nl-NL"/>
              <a:pPr/>
              <a:t>7</a:t>
            </a:fld>
            <a:endParaRPr lang="nl-NL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162800" cy="3962400"/>
          </a:xfrm>
          <a:noFill/>
          <a:ln/>
        </p:spPr>
        <p:txBody>
          <a:bodyPr/>
          <a:lstStyle/>
          <a:p>
            <a:endParaRPr lang="nl-NL" dirty="0"/>
          </a:p>
        </p:txBody>
      </p:sp>
      <p:sp>
        <p:nvSpPr>
          <p:cNvPr id="51208" name="Text Box 8"/>
          <p:cNvSpPr txBox="1">
            <a:spLocks noChangeArrowheads="1"/>
          </p:cNvSpPr>
          <p:nvPr/>
        </p:nvSpPr>
        <p:spPr bwMode="auto">
          <a:xfrm>
            <a:off x="685800" y="431800"/>
            <a:ext cx="7242175" cy="73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eaLnBrk="0" hangingPunct="0"/>
            <a:endParaRPr lang="nl-NL" b="1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7" name="Picture 4" descr="strooier - sproei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526" y="3651274"/>
            <a:ext cx="3887281" cy="2586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meting_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28" y="338906"/>
            <a:ext cx="3959721" cy="297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borste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912" y="1635050"/>
            <a:ext cx="4024383" cy="2676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187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7FD280-10F5-D941-BDC5-5CA5CEE4095D}" type="slidenum">
              <a:rPr lang="nl-NL"/>
              <a:pPr/>
              <a:t>8</a:t>
            </a:fld>
            <a:endParaRPr lang="nl-NL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44824"/>
            <a:ext cx="7162800" cy="3565376"/>
          </a:xfrm>
          <a:noFill/>
          <a:ln/>
        </p:spPr>
        <p:txBody>
          <a:bodyPr/>
          <a:lstStyle/>
          <a:p>
            <a:endParaRPr lang="nl-NL" dirty="0" smtClean="0"/>
          </a:p>
          <a:p>
            <a:r>
              <a:rPr lang="nl-NL" dirty="0" smtClean="0"/>
              <a:t>M</a:t>
            </a:r>
            <a:r>
              <a:rPr lang="x-none" dirty="0" smtClean="0"/>
              <a:t>eten stroefheid erg moeilijk</a:t>
            </a:r>
          </a:p>
          <a:p>
            <a:r>
              <a:rPr lang="x-none" dirty="0" smtClean="0"/>
              <a:t>Daardoor “harde” conclusies niet mogelijk</a:t>
            </a:r>
          </a:p>
          <a:p>
            <a:endParaRPr lang="x-none" dirty="0"/>
          </a:p>
          <a:p>
            <a:r>
              <a:rPr lang="nl-NL" dirty="0" smtClean="0"/>
              <a:t>V</a:t>
            </a:r>
            <a:r>
              <a:rPr lang="x-none" dirty="0" smtClean="0"/>
              <a:t>anuit waarnemingen lijken sproeien en borstelen goede methodes voor toepassing op fietspaden</a:t>
            </a:r>
            <a:endParaRPr lang="nl-NL" dirty="0"/>
          </a:p>
        </p:txBody>
      </p:sp>
      <p:sp>
        <p:nvSpPr>
          <p:cNvPr id="51208" name="Text Box 8"/>
          <p:cNvSpPr txBox="1">
            <a:spLocks noChangeArrowheads="1"/>
          </p:cNvSpPr>
          <p:nvPr/>
        </p:nvSpPr>
        <p:spPr bwMode="auto">
          <a:xfrm>
            <a:off x="685800" y="431800"/>
            <a:ext cx="7242175" cy="73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eaLnBrk="0" hangingPunct="0"/>
            <a:r>
              <a:rPr lang="en-US" sz="3600" b="1" dirty="0" err="1" smtClean="0">
                <a:solidFill>
                  <a:schemeClr val="bg1"/>
                </a:solidFill>
                <a:latin typeface="Arial" charset="0"/>
              </a:rPr>
              <a:t>Methodes</a:t>
            </a:r>
            <a:r>
              <a:rPr lang="en-US" sz="3600" b="1" dirty="0" smtClean="0">
                <a:solidFill>
                  <a:schemeClr val="bg1"/>
                </a:solidFill>
                <a:latin typeface="Arial" charset="0"/>
              </a:rPr>
              <a:t> en </a:t>
            </a:r>
            <a:r>
              <a:rPr lang="en-US" sz="3600" b="1" dirty="0" err="1" smtClean="0">
                <a:solidFill>
                  <a:schemeClr val="bg1"/>
                </a:solidFill>
                <a:latin typeface="Arial" charset="0"/>
              </a:rPr>
              <a:t>doseringen</a:t>
            </a:r>
            <a:r>
              <a:rPr lang="en-US" sz="3600" b="1" dirty="0" smtClean="0">
                <a:solidFill>
                  <a:schemeClr val="bg1"/>
                </a:solidFill>
                <a:latin typeface="Arial" charset="0"/>
              </a:rPr>
              <a:t> </a:t>
            </a:r>
          </a:p>
          <a:p>
            <a:pPr eaLnBrk="0" hangingPunct="0"/>
            <a:r>
              <a:rPr lang="en-US" sz="3600" b="1" dirty="0" err="1" smtClean="0">
                <a:solidFill>
                  <a:schemeClr val="bg1"/>
                </a:solidFill>
                <a:latin typeface="Arial" charset="0"/>
              </a:rPr>
              <a:t>Conclusies</a:t>
            </a:r>
            <a:r>
              <a:rPr lang="en-US" sz="3600" b="1" dirty="0" smtClean="0">
                <a:solidFill>
                  <a:schemeClr val="bg1"/>
                </a:solidFill>
                <a:latin typeface="Arial" charset="0"/>
              </a:rPr>
              <a:t>?</a:t>
            </a:r>
            <a:endParaRPr lang="nl-NL" b="1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E1CA2A-67A5-7A4A-AE99-EFD4C8BD46AA}" type="slidenum">
              <a:rPr lang="nl-NL"/>
              <a:pPr/>
              <a:t>9</a:t>
            </a:fld>
            <a:endParaRPr lang="nl-NL"/>
          </a:p>
        </p:txBody>
      </p:sp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Resultaten</a:t>
            </a:r>
            <a:r>
              <a:rPr lang="en-US" dirty="0" smtClean="0"/>
              <a:t> </a:t>
            </a:r>
            <a:r>
              <a:rPr lang="en-US" dirty="0" err="1" smtClean="0"/>
              <a:t>werkgroep</a:t>
            </a:r>
            <a:endParaRPr lang="nl-NL" dirty="0"/>
          </a:p>
        </p:txBody>
      </p:sp>
      <p:sp>
        <p:nvSpPr>
          <p:cNvPr id="4915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1870075"/>
            <a:ext cx="7162800" cy="4337050"/>
          </a:xfrm>
        </p:spPr>
        <p:txBody>
          <a:bodyPr/>
          <a:lstStyle/>
          <a:p>
            <a:r>
              <a:rPr lang="en-US" dirty="0" err="1" smtClean="0"/>
              <a:t>Publicatie</a:t>
            </a:r>
            <a:r>
              <a:rPr lang="en-US" dirty="0" smtClean="0"/>
              <a:t> (</a:t>
            </a:r>
            <a:r>
              <a:rPr lang="en-US" dirty="0" err="1" smtClean="0"/>
              <a:t>verwacht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r>
              <a:rPr lang="en-US" dirty="0" smtClean="0"/>
              <a:t> de </a:t>
            </a:r>
            <a:r>
              <a:rPr lang="en-US" dirty="0" err="1" smtClean="0"/>
              <a:t>zomer</a:t>
            </a:r>
            <a:r>
              <a:rPr lang="en-US" smtClean="0"/>
              <a:t>):</a:t>
            </a:r>
          </a:p>
          <a:p>
            <a:endParaRPr lang="en-US" dirty="0" smtClean="0"/>
          </a:p>
          <a:p>
            <a:r>
              <a:rPr lang="nl-NL" dirty="0" smtClean="0"/>
              <a:t>1 </a:t>
            </a:r>
            <a:r>
              <a:rPr lang="nl-NL" dirty="0"/>
              <a:t>Procesvoorbereiding</a:t>
            </a:r>
            <a:endParaRPr lang="nl-NL" sz="1800" dirty="0"/>
          </a:p>
          <a:p>
            <a:r>
              <a:rPr lang="nl-NL" dirty="0" smtClean="0"/>
              <a:t>2 </a:t>
            </a:r>
            <a:r>
              <a:rPr lang="nl-NL" dirty="0"/>
              <a:t>Basisgegevens</a:t>
            </a:r>
            <a:endParaRPr lang="nl-NL" sz="1800" dirty="0"/>
          </a:p>
          <a:p>
            <a:r>
              <a:rPr lang="nl-NL" dirty="0" smtClean="0"/>
              <a:t>3 </a:t>
            </a:r>
            <a:r>
              <a:rPr lang="nl-NL" dirty="0"/>
              <a:t>Techniek</a:t>
            </a:r>
            <a:endParaRPr lang="nl-NL" sz="1800" dirty="0"/>
          </a:p>
          <a:p>
            <a:r>
              <a:rPr lang="nl-NL" dirty="0" smtClean="0"/>
              <a:t>4 </a:t>
            </a:r>
            <a:r>
              <a:rPr lang="nl-NL" dirty="0"/>
              <a:t>Beleidsplan gladheidsbestrijding</a:t>
            </a:r>
            <a:endParaRPr lang="nl-NL" sz="1800" dirty="0"/>
          </a:p>
          <a:p>
            <a:r>
              <a:rPr lang="nl-NL" dirty="0" smtClean="0"/>
              <a:t>5 </a:t>
            </a:r>
            <a:r>
              <a:rPr lang="nl-NL" dirty="0"/>
              <a:t>Uitvoeringsplan gladheidsbestrijding</a:t>
            </a:r>
            <a:endParaRPr lang="nl-NL" sz="1800" dirty="0"/>
          </a:p>
          <a:p>
            <a:r>
              <a:rPr lang="nl-NL" dirty="0" smtClean="0"/>
              <a:t>6 </a:t>
            </a:r>
            <a:r>
              <a:rPr lang="nl-NL" dirty="0"/>
              <a:t>Gladheidsbestrijding op </a:t>
            </a:r>
            <a:r>
              <a:rPr lang="nl-NL" dirty="0" smtClean="0"/>
              <a:t>voetpaden</a:t>
            </a:r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15317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ardontwerp">
  <a:themeElements>
    <a:clrScheme name="Standaardontwerp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ardontwerp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andaardontwerp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2163</TotalTime>
  <Words>182</Words>
  <Application>Microsoft Office PowerPoint</Application>
  <PresentationFormat>On-screen Show (4:3)</PresentationFormat>
  <Paragraphs>65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Standaardontwerp</vt:lpstr>
      <vt:lpstr>Werkgroep gladheid-bestrijding op fietspaden</vt:lpstr>
      <vt:lpstr>Aanleiding</vt:lpstr>
      <vt:lpstr>Werkgroep</vt:lpstr>
      <vt:lpstr>PowerPoint Presentation</vt:lpstr>
      <vt:lpstr>Onderzoeken</vt:lpstr>
      <vt:lpstr>PowerPoint Presentation</vt:lpstr>
      <vt:lpstr>PowerPoint Presentation</vt:lpstr>
      <vt:lpstr>PowerPoint Presentation</vt:lpstr>
      <vt:lpstr>Resultaten werkgroep</vt:lpstr>
      <vt:lpstr>PowerPoint Presentation</vt:lpstr>
    </vt:vector>
  </TitlesOfParts>
  <Company>Inpladi BV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H.G. Vrugt</dc:creator>
  <cp:lastModifiedBy>Windows User</cp:lastModifiedBy>
  <cp:revision>90</cp:revision>
  <dcterms:created xsi:type="dcterms:W3CDTF">2003-08-07T11:59:23Z</dcterms:created>
  <dcterms:modified xsi:type="dcterms:W3CDTF">2013-04-23T07:59:42Z</dcterms:modified>
</cp:coreProperties>
</file>